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5"/>
  </p:notesMasterIdLst>
  <p:sldIdLst>
    <p:sldId id="256" r:id="rId2"/>
    <p:sldId id="257" r:id="rId3"/>
    <p:sldId id="258" r:id="rId4"/>
  </p:sldIdLst>
  <p:sldSz cx="14630400" cy="8229600"/>
  <p:notesSz cx="8229600" cy="14630400"/>
  <p:embeddedFontLst>
    <p:embeddedFont>
      <p:font typeface="Cabin" panose="020B0604020202020204" charset="0"/>
      <p:regular r:id="rId6"/>
    </p:embeddedFont>
    <p:embeddedFont>
      <p:font typeface="Unbounded" panose="020B0604020202020204" charset="0"/>
      <p:regular r:id="rId7"/>
    </p:embeddedFont>
  </p:embeddedFontLst>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3" d="100"/>
          <a:sy n="63" d="100"/>
        </p:scale>
        <p:origin x="62"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font" Target="fonts/font2.fntdata"/><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tableStyles" Target="tableStyles.xml"/><Relationship Id="rId5" Type="http://schemas.openxmlformats.org/officeDocument/2006/relationships/notesMaster" Target="notesMasters/notesMaster1.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עומר צעדי" userId="09cc4933021fba44" providerId="LiveId" clId="{73101E5D-148F-4372-976B-D162E8245A4A}"/>
    <pc:docChg chg="undo custSel modSld">
      <pc:chgData name="עומר צעדי" userId="09cc4933021fba44" providerId="LiveId" clId="{73101E5D-148F-4372-976B-D162E8245A4A}" dt="2025-04-01T20:16:37.380" v="124" actId="255"/>
      <pc:docMkLst>
        <pc:docMk/>
      </pc:docMkLst>
      <pc:sldChg chg="delSp modSp mod">
        <pc:chgData name="עומר צעדי" userId="09cc4933021fba44" providerId="LiveId" clId="{73101E5D-148F-4372-976B-D162E8245A4A}" dt="2025-04-01T20:00:13.185" v="60" actId="478"/>
        <pc:sldMkLst>
          <pc:docMk/>
          <pc:sldMk cId="0" sldId="256"/>
        </pc:sldMkLst>
        <pc:spChg chg="mod">
          <ac:chgData name="עומר צעדי" userId="09cc4933021fba44" providerId="LiveId" clId="{73101E5D-148F-4372-976B-D162E8245A4A}" dt="2025-04-01T20:00:04.474" v="58" actId="1076"/>
          <ac:spMkLst>
            <pc:docMk/>
            <pc:sldMk cId="0" sldId="256"/>
            <ac:spMk id="3" creationId="{00000000-0000-0000-0000-000000000000}"/>
          </ac:spMkLst>
        </pc:spChg>
        <pc:spChg chg="mod">
          <ac:chgData name="עומר צעדי" userId="09cc4933021fba44" providerId="LiveId" clId="{73101E5D-148F-4372-976B-D162E8245A4A}" dt="2025-04-01T20:00:02.143" v="57" actId="1076"/>
          <ac:spMkLst>
            <pc:docMk/>
            <pc:sldMk cId="0" sldId="256"/>
            <ac:spMk id="4" creationId="{00000000-0000-0000-0000-000000000000}"/>
          </ac:spMkLst>
        </pc:spChg>
        <pc:spChg chg="del mod">
          <ac:chgData name="עומר צעדי" userId="09cc4933021fba44" providerId="LiveId" clId="{73101E5D-148F-4372-976B-D162E8245A4A}" dt="2025-04-01T20:00:13.185" v="60" actId="478"/>
          <ac:spMkLst>
            <pc:docMk/>
            <pc:sldMk cId="0" sldId="256"/>
            <ac:spMk id="5" creationId="{00000000-0000-0000-0000-000000000000}"/>
          </ac:spMkLst>
        </pc:spChg>
      </pc:sldChg>
      <pc:sldChg chg="modSp mod">
        <pc:chgData name="עומר צעדי" userId="09cc4933021fba44" providerId="LiveId" clId="{73101E5D-148F-4372-976B-D162E8245A4A}" dt="2025-04-01T19:18:18.515" v="16" actId="14100"/>
        <pc:sldMkLst>
          <pc:docMk/>
          <pc:sldMk cId="0" sldId="257"/>
        </pc:sldMkLst>
        <pc:spChg chg="mod">
          <ac:chgData name="עומר צעדי" userId="09cc4933021fba44" providerId="LiveId" clId="{73101E5D-148F-4372-976B-D162E8245A4A}" dt="2025-04-01T19:18:18.515" v="16" actId="14100"/>
          <ac:spMkLst>
            <pc:docMk/>
            <pc:sldMk cId="0" sldId="257"/>
            <ac:spMk id="3" creationId="{00000000-0000-0000-0000-000000000000}"/>
          </ac:spMkLst>
        </pc:spChg>
      </pc:sldChg>
      <pc:sldChg chg="delSp modSp mod">
        <pc:chgData name="עומר צעדי" userId="09cc4933021fba44" providerId="LiveId" clId="{73101E5D-148F-4372-976B-D162E8245A4A}" dt="2025-04-01T20:16:37.380" v="124" actId="255"/>
        <pc:sldMkLst>
          <pc:docMk/>
          <pc:sldMk cId="0" sldId="258"/>
        </pc:sldMkLst>
        <pc:spChg chg="mod">
          <ac:chgData name="עומר צעדי" userId="09cc4933021fba44" providerId="LiveId" clId="{73101E5D-148F-4372-976B-D162E8245A4A}" dt="2025-04-01T20:16:37.380" v="124" actId="255"/>
          <ac:spMkLst>
            <pc:docMk/>
            <pc:sldMk cId="0" sldId="258"/>
            <ac:spMk id="3" creationId="{00000000-0000-0000-0000-000000000000}"/>
          </ac:spMkLst>
        </pc:spChg>
        <pc:spChg chg="mod">
          <ac:chgData name="עומר צעדי" userId="09cc4933021fba44" providerId="LiveId" clId="{73101E5D-148F-4372-976B-D162E8245A4A}" dt="2025-04-01T20:16:24.213" v="122" actId="1076"/>
          <ac:spMkLst>
            <pc:docMk/>
            <pc:sldMk cId="0" sldId="258"/>
            <ac:spMk id="5" creationId="{00000000-0000-0000-0000-000000000000}"/>
          </ac:spMkLst>
        </pc:spChg>
        <pc:spChg chg="mod">
          <ac:chgData name="עומר צעדי" userId="09cc4933021fba44" providerId="LiveId" clId="{73101E5D-148F-4372-976B-D162E8245A4A}" dt="2025-04-01T20:16:12.392" v="121" actId="1076"/>
          <ac:spMkLst>
            <pc:docMk/>
            <pc:sldMk cId="0" sldId="258"/>
            <ac:spMk id="6" creationId="{00000000-0000-0000-0000-000000000000}"/>
          </ac:spMkLst>
        </pc:spChg>
        <pc:spChg chg="mod">
          <ac:chgData name="עומר צעדי" userId="09cc4933021fba44" providerId="LiveId" clId="{73101E5D-148F-4372-976B-D162E8245A4A}" dt="2025-04-01T20:15:22.224" v="117" actId="1076"/>
          <ac:spMkLst>
            <pc:docMk/>
            <pc:sldMk cId="0" sldId="258"/>
            <ac:spMk id="8" creationId="{00000000-0000-0000-0000-000000000000}"/>
          </ac:spMkLst>
        </pc:spChg>
        <pc:spChg chg="mod">
          <ac:chgData name="עומר צעדי" userId="09cc4933021fba44" providerId="LiveId" clId="{73101E5D-148F-4372-976B-D162E8245A4A}" dt="2025-04-01T20:15:26.169" v="118" actId="1076"/>
          <ac:spMkLst>
            <pc:docMk/>
            <pc:sldMk cId="0" sldId="258"/>
            <ac:spMk id="9" creationId="{00000000-0000-0000-0000-000000000000}"/>
          </ac:spMkLst>
        </pc:spChg>
        <pc:spChg chg="mod">
          <ac:chgData name="עומר צעדי" userId="09cc4933021fba44" providerId="LiveId" clId="{73101E5D-148F-4372-976B-D162E8245A4A}" dt="2025-04-01T20:15:06.413" v="114" actId="1076"/>
          <ac:spMkLst>
            <pc:docMk/>
            <pc:sldMk cId="0" sldId="258"/>
            <ac:spMk id="11" creationId="{00000000-0000-0000-0000-000000000000}"/>
          </ac:spMkLst>
        </pc:spChg>
        <pc:spChg chg="mod">
          <ac:chgData name="עומר צעדי" userId="09cc4933021fba44" providerId="LiveId" clId="{73101E5D-148F-4372-976B-D162E8245A4A}" dt="2025-04-01T20:14:54.025" v="113" actId="1076"/>
          <ac:spMkLst>
            <pc:docMk/>
            <pc:sldMk cId="0" sldId="258"/>
            <ac:spMk id="12" creationId="{00000000-0000-0000-0000-000000000000}"/>
          </ac:spMkLst>
        </pc:spChg>
        <pc:spChg chg="del">
          <ac:chgData name="עומר צעדי" userId="09cc4933021fba44" providerId="LiveId" clId="{73101E5D-148F-4372-976B-D162E8245A4A}" dt="2025-04-01T20:03:49.424" v="84" actId="478"/>
          <ac:spMkLst>
            <pc:docMk/>
            <pc:sldMk cId="0" sldId="258"/>
            <ac:spMk id="14" creationId="{00000000-0000-0000-0000-000000000000}"/>
          </ac:spMkLst>
        </pc:spChg>
        <pc:spChg chg="del">
          <ac:chgData name="עומר צעדי" userId="09cc4933021fba44" providerId="LiveId" clId="{73101E5D-148F-4372-976B-D162E8245A4A}" dt="2025-04-01T20:03:48.697" v="83" actId="478"/>
          <ac:spMkLst>
            <pc:docMk/>
            <pc:sldMk cId="0" sldId="258"/>
            <ac:spMk id="15" creationId="{00000000-0000-0000-0000-000000000000}"/>
          </ac:spMkLst>
        </pc:spChg>
        <pc:spChg chg="del mod">
          <ac:chgData name="עומר צעדי" userId="09cc4933021fba44" providerId="LiveId" clId="{73101E5D-148F-4372-976B-D162E8245A4A}" dt="2025-04-01T20:03:54.131" v="88" actId="478"/>
          <ac:spMkLst>
            <pc:docMk/>
            <pc:sldMk cId="0" sldId="258"/>
            <ac:spMk id="17" creationId="{00000000-0000-0000-0000-000000000000}"/>
          </ac:spMkLst>
        </pc:spChg>
        <pc:spChg chg="del mod">
          <ac:chgData name="עומר צעדי" userId="09cc4933021fba44" providerId="LiveId" clId="{73101E5D-148F-4372-976B-D162E8245A4A}" dt="2025-04-01T20:03:52.749" v="87" actId="478"/>
          <ac:spMkLst>
            <pc:docMk/>
            <pc:sldMk cId="0" sldId="258"/>
            <ac:spMk id="18" creationId="{00000000-0000-0000-0000-000000000000}"/>
          </ac:spMkLst>
        </pc:spChg>
        <pc:picChg chg="mod">
          <ac:chgData name="עומר צעדי" userId="09cc4933021fba44" providerId="LiveId" clId="{73101E5D-148F-4372-976B-D162E8245A4A}" dt="2025-04-01T20:16:07.888" v="120" actId="1076"/>
          <ac:picMkLst>
            <pc:docMk/>
            <pc:sldMk cId="0" sldId="258"/>
            <ac:picMk id="4" creationId="{00000000-0000-0000-0000-000000000000}"/>
          </ac:picMkLst>
        </pc:picChg>
        <pc:picChg chg="mod">
          <ac:chgData name="עומר צעדי" userId="09cc4933021fba44" providerId="LiveId" clId="{73101E5D-148F-4372-976B-D162E8245A4A}" dt="2025-04-01T20:15:10.930" v="115" actId="1076"/>
          <ac:picMkLst>
            <pc:docMk/>
            <pc:sldMk cId="0" sldId="258"/>
            <ac:picMk id="7" creationId="{00000000-0000-0000-0000-000000000000}"/>
          </ac:picMkLst>
        </pc:picChg>
        <pc:picChg chg="del">
          <ac:chgData name="עומר צעדי" userId="09cc4933021fba44" providerId="LiveId" clId="{73101E5D-148F-4372-976B-D162E8245A4A}" dt="2025-04-01T20:03:38.297" v="80" actId="478"/>
          <ac:picMkLst>
            <pc:docMk/>
            <pc:sldMk cId="0" sldId="258"/>
            <ac:picMk id="10" creationId="{00000000-0000-0000-0000-000000000000}"/>
          </ac:picMkLst>
        </pc:picChg>
        <pc:picChg chg="mod">
          <ac:chgData name="עומר צעדי" userId="09cc4933021fba44" providerId="LiveId" clId="{73101E5D-148F-4372-976B-D162E8245A4A}" dt="2025-04-01T20:14:45.737" v="112" actId="1076"/>
          <ac:picMkLst>
            <pc:docMk/>
            <pc:sldMk cId="0" sldId="258"/>
            <ac:picMk id="13" creationId="{00000000-0000-0000-0000-000000000000}"/>
          </ac:picMkLst>
        </pc:picChg>
        <pc:picChg chg="del">
          <ac:chgData name="עומר צעדי" userId="09cc4933021fba44" providerId="LiveId" clId="{73101E5D-148F-4372-976B-D162E8245A4A}" dt="2025-04-01T20:03:47.315" v="82" actId="478"/>
          <ac:picMkLst>
            <pc:docMk/>
            <pc:sldMk cId="0" sldId="258"/>
            <ac:picMk id="16" creationId="{00000000-0000-0000-0000-000000000000}"/>
          </ac:picMkLst>
        </pc:picChg>
      </pc:sldChg>
    </pc:docChg>
  </pc:docChgLst>
</pc:chgInfo>
</file>

<file path=ppt/media/image1.png>
</file>

<file path=ppt/media/image2.png>
</file>

<file path=ppt/media/image3.pn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459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019324" y="1194673"/>
            <a:ext cx="7468553" cy="2112050"/>
          </a:xfrm>
          <a:prstGeom prst="rect">
            <a:avLst/>
          </a:prstGeom>
          <a:noFill/>
          <a:ln/>
        </p:spPr>
        <p:txBody>
          <a:bodyPr wrap="square" lIns="0" tIns="0" rIns="0" bIns="0" rtlCol="0" anchor="t"/>
          <a:lstStyle/>
          <a:p>
            <a:pPr marL="0" indent="0" algn="l">
              <a:lnSpc>
                <a:spcPts val="5500"/>
              </a:lnSpc>
              <a:buNone/>
            </a:pPr>
            <a:r>
              <a:rPr lang="en-US" sz="4400" dirty="0">
                <a:solidFill>
                  <a:srgbClr val="FFFFFF"/>
                </a:solidFill>
                <a:latin typeface="Unbounded" pitchFamily="34" charset="0"/>
              </a:rPr>
              <a:t>Home Cooked</a:t>
            </a:r>
            <a:endParaRPr lang="en-US" sz="4400" dirty="0"/>
          </a:p>
        </p:txBody>
      </p:sp>
      <p:sp>
        <p:nvSpPr>
          <p:cNvPr id="4" name="Text 1"/>
          <p:cNvSpPr/>
          <p:nvPr/>
        </p:nvSpPr>
        <p:spPr>
          <a:xfrm>
            <a:off x="6019324" y="2365248"/>
            <a:ext cx="8476964" cy="3389376"/>
          </a:xfrm>
          <a:prstGeom prst="rect">
            <a:avLst/>
          </a:prstGeom>
          <a:noFill/>
          <a:ln/>
        </p:spPr>
        <p:txBody>
          <a:bodyPr wrap="square" lIns="0" tIns="0" rIns="0" bIns="0" rtlCol="0" anchor="t"/>
          <a:lstStyle/>
          <a:p>
            <a:r>
              <a:rPr lang="en-US" sz="2000" dirty="0">
                <a:solidFill>
                  <a:schemeClr val="bg1"/>
                </a:solidFill>
                <a:latin typeface="Cabin" panose="020B0604020202020204" charset="0"/>
              </a:rPr>
              <a:t>This project focuses on building an intelligent recipe generation system that suggests meals based on available household ingredients and basic nutritional awareness. The goal is to help users prepare practical, healthy meals using what they already have — without needing exact matches or complex searches.</a:t>
            </a:r>
          </a:p>
          <a:p>
            <a:endParaRPr lang="en-US" sz="2000" dirty="0">
              <a:solidFill>
                <a:schemeClr val="bg1"/>
              </a:solidFill>
            </a:endParaRPr>
          </a:p>
          <a:p>
            <a:r>
              <a:rPr lang="en-US" sz="2000" dirty="0">
                <a:solidFill>
                  <a:schemeClr val="bg1"/>
                </a:solidFill>
                <a:latin typeface="Cabin" panose="020B0604020202020204" charset="0"/>
              </a:rPr>
              <a:t>The system supports flexible ingredient inputs, calorie-conscious suggestions, and dynamic recipe creation using LLM. By combining retrieval techniques with generative AI, we aim to deliver a smart and user-friendly tool for daily meal planning and better nutritional habits.</a:t>
            </a:r>
          </a:p>
          <a:p>
            <a:endParaRPr lang="en-US" sz="2000" dirty="0">
              <a:solidFill>
                <a:schemeClr val="bg1"/>
              </a:solidFill>
            </a:endParaRPr>
          </a:p>
        </p:txBody>
      </p:sp>
      <p:pic>
        <p:nvPicPr>
          <p:cNvPr id="1026" name="Picture 2" descr="Salami, Red Onion and Oregano Pizza">
            <a:extLst>
              <a:ext uri="{FF2B5EF4-FFF2-40B4-BE49-F238E27FC236}">
                <a16:creationId xmlns:a16="http://schemas.microsoft.com/office/drawing/2014/main" id="{7CCBE48D-997A-4190-88D9-033BD686C9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99666" y="6346864"/>
            <a:ext cx="2230733" cy="188273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37724" y="1273969"/>
            <a:ext cx="10544175" cy="704017"/>
          </a:xfrm>
          <a:prstGeom prst="rect">
            <a:avLst/>
          </a:prstGeom>
          <a:noFill/>
          <a:ln/>
        </p:spPr>
        <p:txBody>
          <a:bodyPr wrap="none" lIns="0" tIns="0" rIns="0" bIns="0" rtlCol="0" anchor="t"/>
          <a:lstStyle/>
          <a:p>
            <a:pPr marL="0" indent="0" algn="l">
              <a:lnSpc>
                <a:spcPts val="5500"/>
              </a:lnSpc>
              <a:buNone/>
            </a:pPr>
            <a:r>
              <a:rPr lang="en-US" sz="4400" dirty="0">
                <a:solidFill>
                  <a:srgbClr val="FFFFFF"/>
                </a:solidFill>
                <a:latin typeface="Unbounded" pitchFamily="34" charset="0"/>
                <a:ea typeface="Unbounded" pitchFamily="34" charset="-122"/>
                <a:cs typeface="Unbounded" pitchFamily="34" charset="-120"/>
              </a:rPr>
              <a:t>Data Collection and Processing</a:t>
            </a:r>
            <a:endParaRPr lang="en-US" sz="4400" dirty="0"/>
          </a:p>
        </p:txBody>
      </p:sp>
      <p:sp>
        <p:nvSpPr>
          <p:cNvPr id="3" name="Text 1"/>
          <p:cNvSpPr/>
          <p:nvPr/>
        </p:nvSpPr>
        <p:spPr>
          <a:xfrm>
            <a:off x="837724" y="2207538"/>
            <a:ext cx="12954952" cy="1781294"/>
          </a:xfrm>
          <a:prstGeom prst="rect">
            <a:avLst/>
          </a:prstGeom>
          <a:noFill/>
          <a:ln/>
        </p:spPr>
        <p:txBody>
          <a:bodyPr wrap="square" lIns="0" tIns="0" rIns="0" bIns="0" rtlCol="0" anchor="t"/>
          <a:lstStyle/>
          <a:p>
            <a:pPr marL="0" indent="0" algn="l">
              <a:lnSpc>
                <a:spcPts val="3000"/>
              </a:lnSpc>
              <a:buNone/>
            </a:pPr>
            <a:r>
              <a:rPr lang="en-US" sz="1850" dirty="0">
                <a:solidFill>
                  <a:srgbClr val="CAD6DE"/>
                </a:solidFill>
                <a:latin typeface="Cabin" pitchFamily="34" charset="0"/>
                <a:ea typeface="Cabin" pitchFamily="34" charset="-122"/>
                <a:cs typeface="Cabin" pitchFamily="34" charset="-120"/>
              </a:rPr>
              <a:t> Effective recipe generation requires extensive data collection and processing. Key datasets include ingredient lists with nutritional details, existing recipes with precise quantities and preparation steps, and flavor compatibility information. Reliable sources such as Kaggle nutrition datasets, USDA FoodData Central, and MyFitnessPal provide official nutritional information. Proper data preprocessing ensures the accuracy and reliability of the AI model.</a:t>
            </a:r>
            <a:endParaRPr lang="en-US" sz="1850" dirty="0"/>
          </a:p>
        </p:txBody>
      </p:sp>
      <p:sp>
        <p:nvSpPr>
          <p:cNvPr id="4" name="Text 2"/>
          <p:cNvSpPr/>
          <p:nvPr/>
        </p:nvSpPr>
        <p:spPr>
          <a:xfrm>
            <a:off x="837724" y="4497348"/>
            <a:ext cx="3863697"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Nutritional Information</a:t>
            </a:r>
            <a:endParaRPr lang="en-US" sz="2200" dirty="0"/>
          </a:p>
        </p:txBody>
      </p:sp>
      <p:sp>
        <p:nvSpPr>
          <p:cNvPr id="5" name="Text 3"/>
          <p:cNvSpPr/>
          <p:nvPr/>
        </p:nvSpPr>
        <p:spPr>
          <a:xfrm>
            <a:off x="837724" y="508861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Calories</a:t>
            </a:r>
            <a:endParaRPr lang="en-US" sz="1850" dirty="0"/>
          </a:p>
        </p:txBody>
      </p:sp>
      <p:sp>
        <p:nvSpPr>
          <p:cNvPr id="6" name="Text 4"/>
          <p:cNvSpPr/>
          <p:nvPr/>
        </p:nvSpPr>
        <p:spPr>
          <a:xfrm>
            <a:off x="837724" y="555533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Proteins</a:t>
            </a:r>
            <a:endParaRPr lang="en-US" sz="1850" dirty="0"/>
          </a:p>
        </p:txBody>
      </p:sp>
      <p:sp>
        <p:nvSpPr>
          <p:cNvPr id="7" name="Text 5"/>
          <p:cNvSpPr/>
          <p:nvPr/>
        </p:nvSpPr>
        <p:spPr>
          <a:xfrm>
            <a:off x="837724" y="602206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Fats</a:t>
            </a:r>
            <a:endParaRPr lang="en-US" sz="1850" dirty="0"/>
          </a:p>
        </p:txBody>
      </p:sp>
      <p:sp>
        <p:nvSpPr>
          <p:cNvPr id="8" name="Text 6"/>
          <p:cNvSpPr/>
          <p:nvPr/>
        </p:nvSpPr>
        <p:spPr>
          <a:xfrm>
            <a:off x="837724" y="648878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Carbohydrates</a:t>
            </a:r>
            <a:endParaRPr lang="en-US" sz="1850" dirty="0"/>
          </a:p>
        </p:txBody>
      </p:sp>
      <p:sp>
        <p:nvSpPr>
          <p:cNvPr id="9" name="Text 7"/>
          <p:cNvSpPr/>
          <p:nvPr/>
        </p:nvSpPr>
        <p:spPr>
          <a:xfrm>
            <a:off x="7614761" y="4497348"/>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FFFFFF"/>
                </a:solidFill>
                <a:latin typeface="Unbounded" pitchFamily="34" charset="0"/>
                <a:ea typeface="Unbounded" pitchFamily="34" charset="-122"/>
                <a:cs typeface="Unbounded" pitchFamily="34" charset="-120"/>
              </a:rPr>
              <a:t>Recipe Details</a:t>
            </a:r>
            <a:endParaRPr lang="en-US" sz="2200" dirty="0"/>
          </a:p>
        </p:txBody>
      </p:sp>
      <p:sp>
        <p:nvSpPr>
          <p:cNvPr id="10" name="Text 8"/>
          <p:cNvSpPr/>
          <p:nvPr/>
        </p:nvSpPr>
        <p:spPr>
          <a:xfrm>
            <a:off x="7614761" y="508861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Preparation Steps</a:t>
            </a:r>
            <a:endParaRPr lang="en-US" sz="1850" dirty="0"/>
          </a:p>
        </p:txBody>
      </p:sp>
      <p:sp>
        <p:nvSpPr>
          <p:cNvPr id="11" name="Text 9"/>
          <p:cNvSpPr/>
          <p:nvPr/>
        </p:nvSpPr>
        <p:spPr>
          <a:xfrm>
            <a:off x="7614761" y="5555337"/>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Ingredient Quantities</a:t>
            </a:r>
            <a:endParaRPr lang="en-US" sz="1850" dirty="0"/>
          </a:p>
        </p:txBody>
      </p:sp>
      <p:sp>
        <p:nvSpPr>
          <p:cNvPr id="12" name="Text 10"/>
          <p:cNvSpPr/>
          <p:nvPr/>
        </p:nvSpPr>
        <p:spPr>
          <a:xfrm>
            <a:off x="7614761" y="6022062"/>
            <a:ext cx="6185535" cy="383024"/>
          </a:xfrm>
          <a:prstGeom prst="rect">
            <a:avLst/>
          </a:prstGeom>
          <a:noFill/>
          <a:ln/>
        </p:spPr>
        <p:txBody>
          <a:bodyPr wrap="none" lIns="0" tIns="0" rIns="0" bIns="0" rtlCol="0" anchor="t"/>
          <a:lstStyle/>
          <a:p>
            <a:pPr marL="342900" indent="-342900" algn="l">
              <a:lnSpc>
                <a:spcPts val="3000"/>
              </a:lnSpc>
              <a:buSzPct val="100000"/>
              <a:buChar char="•"/>
            </a:pPr>
            <a:r>
              <a:rPr lang="en-US" sz="1850" dirty="0">
                <a:solidFill>
                  <a:srgbClr val="CAD6DE"/>
                </a:solidFill>
                <a:latin typeface="Cabin" pitchFamily="34" charset="0"/>
                <a:ea typeface="Cabin" pitchFamily="34" charset="-122"/>
                <a:cs typeface="Cabin" pitchFamily="34" charset="-120"/>
              </a:rPr>
              <a:t>Cooking Styles</a:t>
            </a:r>
            <a:endParaRPr lang="en-US" sz="1850" dirty="0"/>
          </a:p>
        </p:txBody>
      </p:sp>
      <p:pic>
        <p:nvPicPr>
          <p:cNvPr id="2052" name="Picture 4" descr="Best 500+ Hamburger Pictures [HD] | Download Free Images on ...">
            <a:extLst>
              <a:ext uri="{FF2B5EF4-FFF2-40B4-BE49-F238E27FC236}">
                <a16:creationId xmlns:a16="http://schemas.microsoft.com/office/drawing/2014/main" id="{CBC19C67-1C14-4799-9056-C747619251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57054" y="6405086"/>
            <a:ext cx="2773345" cy="183439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21268" y="629483"/>
            <a:ext cx="7871936" cy="522208"/>
          </a:xfrm>
          <a:prstGeom prst="rect">
            <a:avLst/>
          </a:prstGeom>
          <a:noFill/>
          <a:ln/>
        </p:spPr>
        <p:txBody>
          <a:bodyPr wrap="none" lIns="0" tIns="0" rIns="0" bIns="0" rtlCol="0" anchor="t"/>
          <a:lstStyle/>
          <a:p>
            <a:pPr marL="0" indent="0" algn="l">
              <a:lnSpc>
                <a:spcPts val="4100"/>
              </a:lnSpc>
              <a:buNone/>
            </a:pPr>
            <a:r>
              <a:rPr lang="en-US" sz="3250" dirty="0">
                <a:solidFill>
                  <a:srgbClr val="FFFFFF"/>
                </a:solidFill>
                <a:latin typeface="Unbounded" pitchFamily="34" charset="0"/>
                <a:ea typeface="Unbounded" pitchFamily="34" charset="-122"/>
                <a:cs typeface="Unbounded" pitchFamily="34" charset="-120"/>
              </a:rPr>
              <a:t>System Development Workflow</a:t>
            </a:r>
            <a:endParaRPr lang="en-US" sz="3250" dirty="0"/>
          </a:p>
        </p:txBody>
      </p:sp>
      <p:sp>
        <p:nvSpPr>
          <p:cNvPr id="3" name="Text 1"/>
          <p:cNvSpPr/>
          <p:nvPr/>
        </p:nvSpPr>
        <p:spPr>
          <a:xfrm>
            <a:off x="621268" y="1286146"/>
            <a:ext cx="13692140" cy="818436"/>
          </a:xfrm>
          <a:prstGeom prst="rect">
            <a:avLst/>
          </a:prstGeom>
          <a:noFill/>
          <a:ln/>
        </p:spPr>
        <p:txBody>
          <a:bodyPr wrap="square" lIns="0" tIns="0" rIns="0" bIns="0" rtlCol="0" anchor="t"/>
          <a:lstStyle/>
          <a:p>
            <a:r>
              <a:rPr lang="en-US" sz="1500" dirty="0">
                <a:solidFill>
                  <a:schemeClr val="bg1"/>
                </a:solidFill>
              </a:rPr>
              <a:t>To evaluate the effectiveness of the system, we divide the data into separate training and testing sets. The model is then prompted with test inputs to retrieve or generate suitable recipes. Its outputs are compared to known data using evaluation metrics such as Precision and accuracy of nutritional estimates. These results are benchmarked against baseline retrieval methods to measure performance improvements provided by the use of LLMs.</a:t>
            </a:r>
          </a:p>
        </p:txBody>
      </p:sp>
      <p:pic>
        <p:nvPicPr>
          <p:cNvPr id="4" name="Image 0" descr="preencoded.png"/>
          <p:cNvPicPr>
            <a:picLocks noChangeAspect="1"/>
          </p:cNvPicPr>
          <p:nvPr/>
        </p:nvPicPr>
        <p:blipFill>
          <a:blip r:embed="rId3"/>
          <a:stretch>
            <a:fillRect/>
          </a:stretch>
        </p:blipFill>
        <p:spPr>
          <a:xfrm>
            <a:off x="621268" y="2274328"/>
            <a:ext cx="887611" cy="1065133"/>
          </a:xfrm>
          <a:prstGeom prst="rect">
            <a:avLst/>
          </a:prstGeom>
        </p:spPr>
      </p:pic>
      <p:sp>
        <p:nvSpPr>
          <p:cNvPr id="5" name="Text 2"/>
          <p:cNvSpPr/>
          <p:nvPr/>
        </p:nvSpPr>
        <p:spPr>
          <a:xfrm>
            <a:off x="1775102" y="2381666"/>
            <a:ext cx="2088594" cy="260985"/>
          </a:xfrm>
          <a:prstGeom prst="rect">
            <a:avLst/>
          </a:prstGeom>
          <a:noFill/>
          <a:ln/>
        </p:spPr>
        <p:txBody>
          <a:bodyPr wrap="none" lIns="0" tIns="0" rIns="0" bIns="0" rtlCol="0" anchor="t"/>
          <a:lstStyle/>
          <a:p>
            <a:pPr marL="0" indent="0" algn="l">
              <a:lnSpc>
                <a:spcPts val="2050"/>
              </a:lnSpc>
              <a:buNone/>
            </a:pPr>
            <a:r>
              <a:rPr lang="en-US" sz="2000" b="1" dirty="0">
                <a:solidFill>
                  <a:schemeClr val="bg1"/>
                </a:solidFill>
                <a:latin typeface="Cabin" panose="020B0604020202020204" charset="0"/>
              </a:rPr>
              <a:t>Precision / Recall</a:t>
            </a:r>
          </a:p>
        </p:txBody>
      </p:sp>
      <p:sp>
        <p:nvSpPr>
          <p:cNvPr id="6" name="Text 3"/>
          <p:cNvSpPr/>
          <p:nvPr/>
        </p:nvSpPr>
        <p:spPr>
          <a:xfrm>
            <a:off x="1775103" y="2762247"/>
            <a:ext cx="12234029" cy="283964"/>
          </a:xfrm>
          <a:prstGeom prst="rect">
            <a:avLst/>
          </a:prstGeom>
          <a:noFill/>
          <a:ln/>
        </p:spPr>
        <p:txBody>
          <a:bodyPr wrap="none" lIns="0" tIns="0" rIns="0" bIns="0" rtlCol="0" anchor="t"/>
          <a:lstStyle/>
          <a:p>
            <a:pPr marL="0" indent="0" algn="l">
              <a:lnSpc>
                <a:spcPts val="2200"/>
              </a:lnSpc>
              <a:buNone/>
            </a:pPr>
            <a:r>
              <a:rPr lang="en-US" sz="1600" dirty="0">
                <a:solidFill>
                  <a:schemeClr val="bg1"/>
                </a:solidFill>
                <a:latin typeface="Cabin" panose="020B0604020202020204" charset="0"/>
              </a:rPr>
              <a:t>Measure how well the system retrieves relevant recipes based on the input ingredients</a:t>
            </a:r>
            <a:endParaRPr lang="en-US" sz="1400" dirty="0">
              <a:solidFill>
                <a:schemeClr val="bg1"/>
              </a:solidFill>
              <a:latin typeface="Cabin" panose="020B0604020202020204" charset="0"/>
            </a:endParaRPr>
          </a:p>
        </p:txBody>
      </p:sp>
      <p:pic>
        <p:nvPicPr>
          <p:cNvPr id="7" name="Image 1" descr="preencoded.png"/>
          <p:cNvPicPr>
            <a:picLocks noChangeAspect="1"/>
          </p:cNvPicPr>
          <p:nvPr/>
        </p:nvPicPr>
        <p:blipFill>
          <a:blip r:embed="rId4"/>
          <a:stretch>
            <a:fillRect/>
          </a:stretch>
        </p:blipFill>
        <p:spPr>
          <a:xfrm>
            <a:off x="621267" y="4286486"/>
            <a:ext cx="887611" cy="1065133"/>
          </a:xfrm>
          <a:prstGeom prst="rect">
            <a:avLst/>
          </a:prstGeom>
        </p:spPr>
      </p:pic>
      <p:sp>
        <p:nvSpPr>
          <p:cNvPr id="8" name="Text 4"/>
          <p:cNvSpPr/>
          <p:nvPr/>
        </p:nvSpPr>
        <p:spPr>
          <a:xfrm>
            <a:off x="1815167" y="4376313"/>
            <a:ext cx="2290405" cy="260985"/>
          </a:xfrm>
          <a:prstGeom prst="rect">
            <a:avLst/>
          </a:prstGeom>
          <a:noFill/>
          <a:ln/>
        </p:spPr>
        <p:txBody>
          <a:bodyPr wrap="none" lIns="0" tIns="0" rIns="0" bIns="0" rtlCol="0" anchor="t"/>
          <a:lstStyle/>
          <a:p>
            <a:pPr marL="0" indent="0" algn="l">
              <a:lnSpc>
                <a:spcPts val="2050"/>
              </a:lnSpc>
              <a:buNone/>
            </a:pPr>
            <a:r>
              <a:rPr lang="en-US" sz="2000" b="1" dirty="0">
                <a:solidFill>
                  <a:schemeClr val="bg1"/>
                </a:solidFill>
                <a:latin typeface="Cabin" panose="020B0604020202020204" charset="0"/>
              </a:rPr>
              <a:t>Nutritional Estimation Accuracy</a:t>
            </a:r>
          </a:p>
        </p:txBody>
      </p:sp>
      <p:sp>
        <p:nvSpPr>
          <p:cNvPr id="9" name="Text 5"/>
          <p:cNvSpPr/>
          <p:nvPr/>
        </p:nvSpPr>
        <p:spPr>
          <a:xfrm>
            <a:off x="1775103" y="4784316"/>
            <a:ext cx="12234029" cy="283964"/>
          </a:xfrm>
          <a:prstGeom prst="rect">
            <a:avLst/>
          </a:prstGeom>
          <a:noFill/>
          <a:ln/>
        </p:spPr>
        <p:txBody>
          <a:bodyPr wrap="none" lIns="0" tIns="0" rIns="0" bIns="0" rtlCol="0" anchor="t"/>
          <a:lstStyle/>
          <a:p>
            <a:pPr marL="0" indent="0" algn="l">
              <a:lnSpc>
                <a:spcPts val="2200"/>
              </a:lnSpc>
              <a:buNone/>
            </a:pPr>
            <a:r>
              <a:rPr lang="en-US" sz="1600" dirty="0">
                <a:solidFill>
                  <a:schemeClr val="bg1"/>
                </a:solidFill>
                <a:latin typeface="Cabin" panose="020B0604020202020204" charset="0"/>
              </a:rPr>
              <a:t>Compare the model’s calorie estimations to real values from known datasets.</a:t>
            </a:r>
            <a:endParaRPr lang="en-US" sz="1400" dirty="0">
              <a:solidFill>
                <a:schemeClr val="bg1"/>
              </a:solidFill>
              <a:latin typeface="Cabin" panose="020B0604020202020204" charset="0"/>
            </a:endParaRPr>
          </a:p>
        </p:txBody>
      </p:sp>
      <p:sp>
        <p:nvSpPr>
          <p:cNvPr id="11" name="Text 6"/>
          <p:cNvSpPr/>
          <p:nvPr/>
        </p:nvSpPr>
        <p:spPr>
          <a:xfrm>
            <a:off x="1775103" y="6425870"/>
            <a:ext cx="2370534" cy="260985"/>
          </a:xfrm>
          <a:prstGeom prst="rect">
            <a:avLst/>
          </a:prstGeom>
          <a:noFill/>
          <a:ln/>
        </p:spPr>
        <p:txBody>
          <a:bodyPr wrap="none" lIns="0" tIns="0" rIns="0" bIns="0" rtlCol="0" anchor="t"/>
          <a:lstStyle/>
          <a:p>
            <a:pPr marL="0" indent="0" algn="l">
              <a:lnSpc>
                <a:spcPts val="2050"/>
              </a:lnSpc>
              <a:buNone/>
            </a:pPr>
            <a:r>
              <a:rPr lang="en-US" sz="2000" b="1" dirty="0">
                <a:solidFill>
                  <a:schemeClr val="bg1"/>
                </a:solidFill>
                <a:latin typeface="Cabin" panose="020B0604020202020204" charset="0"/>
              </a:rPr>
              <a:t>User Feedback</a:t>
            </a:r>
          </a:p>
        </p:txBody>
      </p:sp>
      <p:sp>
        <p:nvSpPr>
          <p:cNvPr id="12" name="Text 7"/>
          <p:cNvSpPr/>
          <p:nvPr/>
        </p:nvSpPr>
        <p:spPr>
          <a:xfrm>
            <a:off x="1775102" y="6801942"/>
            <a:ext cx="12234029" cy="283964"/>
          </a:xfrm>
          <a:prstGeom prst="rect">
            <a:avLst/>
          </a:prstGeom>
          <a:noFill/>
          <a:ln/>
        </p:spPr>
        <p:txBody>
          <a:bodyPr wrap="none" lIns="0" tIns="0" rIns="0" bIns="0" rtlCol="0" anchor="t"/>
          <a:lstStyle/>
          <a:p>
            <a:pPr marL="0" indent="0" algn="l">
              <a:lnSpc>
                <a:spcPts val="2200"/>
              </a:lnSpc>
              <a:buNone/>
            </a:pPr>
            <a:r>
              <a:rPr lang="en-US" sz="1600" dirty="0">
                <a:solidFill>
                  <a:schemeClr val="bg1"/>
                </a:solidFill>
                <a:latin typeface="Cabin" panose="020B0604020202020204" charset="0"/>
              </a:rPr>
              <a:t>Assess how useful and accurate the recommendations feel to actual users.</a:t>
            </a:r>
            <a:endParaRPr lang="en-US" sz="1400" dirty="0">
              <a:solidFill>
                <a:schemeClr val="bg1"/>
              </a:solidFill>
              <a:latin typeface="Cabin" panose="020B0604020202020204" charset="0"/>
            </a:endParaRPr>
          </a:p>
        </p:txBody>
      </p:sp>
      <p:pic>
        <p:nvPicPr>
          <p:cNvPr id="13" name="Image 3" descr="preencoded.png"/>
          <p:cNvPicPr>
            <a:picLocks noChangeAspect="1"/>
          </p:cNvPicPr>
          <p:nvPr/>
        </p:nvPicPr>
        <p:blipFill>
          <a:blip r:embed="rId5"/>
          <a:stretch>
            <a:fillRect/>
          </a:stretch>
        </p:blipFill>
        <p:spPr>
          <a:xfrm>
            <a:off x="621268" y="6298644"/>
            <a:ext cx="887611" cy="1065133"/>
          </a:xfrm>
          <a:prstGeom prst="rect">
            <a:avLst/>
          </a:prstGeom>
        </p:spPr>
      </p:pic>
      <p:pic>
        <p:nvPicPr>
          <p:cNvPr id="3074" name="Picture 2" descr="196,500+ Delicious Pasta Stock Photos, Pictures &amp; Royalty ...">
            <a:extLst>
              <a:ext uri="{FF2B5EF4-FFF2-40B4-BE49-F238E27FC236}">
                <a16:creationId xmlns:a16="http://schemas.microsoft.com/office/drawing/2014/main" id="{8302384B-863F-4D19-873E-B141F17C1E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128360" y="6298644"/>
            <a:ext cx="2410349" cy="185414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TotalTime>
  <Words>300</Words>
  <Application>Microsoft Office PowerPoint</Application>
  <PresentationFormat>מותאם אישית</PresentationFormat>
  <Paragraphs>26</Paragraphs>
  <Slides>3</Slides>
  <Notes>3</Notes>
  <HiddenSlides>0</HiddenSlides>
  <MMClips>0</MMClips>
  <ScaleCrop>false</ScaleCrop>
  <HeadingPairs>
    <vt:vector size="6" baseType="variant">
      <vt:variant>
        <vt:lpstr>גופנים בשימוש</vt:lpstr>
      </vt:variant>
      <vt:variant>
        <vt:i4>3</vt:i4>
      </vt:variant>
      <vt:variant>
        <vt:lpstr>ערכת נושא</vt:lpstr>
      </vt:variant>
      <vt:variant>
        <vt:i4>1</vt:i4>
      </vt:variant>
      <vt:variant>
        <vt:lpstr>כותרות שקופיות</vt:lpstr>
      </vt:variant>
      <vt:variant>
        <vt:i4>3</vt:i4>
      </vt:variant>
    </vt:vector>
  </HeadingPairs>
  <TitlesOfParts>
    <vt:vector size="7" baseType="lpstr">
      <vt:lpstr>Cabin</vt:lpstr>
      <vt:lpstr>Arial</vt:lpstr>
      <vt:lpstr>Unbounded</vt:lpstr>
      <vt:lpstr>Office Theme</vt:lpstr>
      <vt:lpstr>מצגת של PowerPoint‏</vt:lpstr>
      <vt:lpstr>מצגת של PowerPoint‏</vt:lpstr>
      <vt:lpstr>מצגת של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עומר צעדי</cp:lastModifiedBy>
  <cp:revision>4</cp:revision>
  <dcterms:created xsi:type="dcterms:W3CDTF">2025-04-01T17:02:11Z</dcterms:created>
  <dcterms:modified xsi:type="dcterms:W3CDTF">2025-04-01T20:16:43Z</dcterms:modified>
</cp:coreProperties>
</file>